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Oswald Medium"/>
      <p:regular r:id="rId24"/>
      <p:bold r:id="rId25"/>
    </p:embeddedFont>
    <p:embeddedFont>
      <p:font typeface="Montserrat SemiBold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Poppins Medium"/>
      <p:regular r:id="rId35"/>
      <p:bold r:id="rId36"/>
      <p:italic r:id="rId37"/>
      <p:boldItalic r:id="rId38"/>
    </p:embeddedFont>
    <p:embeddedFont>
      <p:font typeface="Oswald SemiBold"/>
      <p:regular r:id="rId39"/>
      <p:bold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ipesh Pandya"/>
  <p:cmAuthor clrIdx="1" id="1" initials="" lastIdx="1" name="Erica Yanosha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SemiBold-bold.fntdata"/><Relationship Id="rId20" Type="http://schemas.openxmlformats.org/officeDocument/2006/relationships/slide" Target="slides/slide14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swaldMedium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MontserratSemiBold-regular.fntdata"/><Relationship Id="rId25" Type="http://schemas.openxmlformats.org/officeDocument/2006/relationships/font" Target="fonts/OswaldMedium-bold.fntdata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5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32" Type="http://schemas.openxmlformats.org/officeDocument/2006/relationships/font" Target="fonts/Poppins-italic.fntdata"/><Relationship Id="rId13" Type="http://schemas.openxmlformats.org/officeDocument/2006/relationships/slide" Target="slides/slide7.xml"/><Relationship Id="rId35" Type="http://schemas.openxmlformats.org/officeDocument/2006/relationships/font" Target="fonts/PoppinsMedium-regular.fntdata"/><Relationship Id="rId12" Type="http://schemas.openxmlformats.org/officeDocument/2006/relationships/slide" Target="slides/slide6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9.xml"/><Relationship Id="rId37" Type="http://schemas.openxmlformats.org/officeDocument/2006/relationships/font" Target="fonts/PoppinsMedium-italic.fntdata"/><Relationship Id="rId14" Type="http://schemas.openxmlformats.org/officeDocument/2006/relationships/slide" Target="slides/slide8.xml"/><Relationship Id="rId36" Type="http://schemas.openxmlformats.org/officeDocument/2006/relationships/font" Target="fonts/PoppinsMedium-bold.fntdata"/><Relationship Id="rId17" Type="http://schemas.openxmlformats.org/officeDocument/2006/relationships/slide" Target="slides/slide11.xml"/><Relationship Id="rId39" Type="http://schemas.openxmlformats.org/officeDocument/2006/relationships/font" Target="fonts/Oswald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7-22T18:17:33.231">
    <p:pos x="6000" y="0"/>
    <p:text>should this go ahead of charts?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7-22T01:21:16.734">
    <p:pos x="6000" y="0"/>
    <p:text>lexie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cf1248163_1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cf1248163_1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d92d632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d92d632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cf124816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cf12481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cf1248163_1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cf1248163_1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cf1248163_1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cf1248163_1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d92d6325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d92d6325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cf1248163_1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cf1248163_1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cf1248163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cf1248163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cf1248163_1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cf1248163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cf1248163_1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cf1248163_1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cf1248163_1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cf1248163_1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https://www.huffpost.com/archive/ca/entry/paul-hellyer-ex-defence-minister-believes-in-aliens-video_n_3390295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cf1248163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cf1248163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did we pick UFOs?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 executive summary or overview of the project and project goals: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 how the project relates to the industry you selected.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Questions?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can we learn about previously documented and recording sightings UFO sightings?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 we use this historical data to predict trends in future UFO sightings?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 we use historical data to predict future UFO sightings?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approach</a:t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cf1248163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cf1248163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cf1248163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cf1248163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cf1248163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cf1248163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cf1248163_1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cf1248163_1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d92d6325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d92d6325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Relationship Id="rId4" Type="http://schemas.openxmlformats.org/officeDocument/2006/relationships/image" Target="../media/image18.jpg"/><Relationship Id="rId5" Type="http://schemas.openxmlformats.org/officeDocument/2006/relationships/image" Target="../media/image23.png"/><Relationship Id="rId6" Type="http://schemas.openxmlformats.org/officeDocument/2006/relationships/image" Target="../media/image3.png"/><Relationship Id="rId7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hyperlink" Target="https://gist.github.com/JeffPaine/3083347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Relationship Id="rId5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531038" y="1148454"/>
            <a:ext cx="4334257" cy="7790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Bebas Neue"/>
              </a:rPr>
              <a:t>TEAM PICARD</a:t>
            </a: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46361" l="29414" r="29365" t="45025"/>
          <a:stretch/>
        </p:blipFill>
        <p:spPr>
          <a:xfrm>
            <a:off x="2250513" y="2206263"/>
            <a:ext cx="4895324" cy="57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1968900" y="403775"/>
            <a:ext cx="6525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REFINING THE GEOGRAPHIC SCOPE OF DATA</a:t>
            </a:r>
            <a:endParaRPr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b="14315" l="12004" r="13574" t="17933"/>
          <a:stretch/>
        </p:blipFill>
        <p:spPr>
          <a:xfrm>
            <a:off x="4572000" y="1060675"/>
            <a:ext cx="4232624" cy="216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700" y="3284852"/>
            <a:ext cx="2922899" cy="164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5122825" y="3736763"/>
            <a:ext cx="29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Two ways to </a:t>
            </a: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represent</a:t>
            </a: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data</a:t>
            </a:r>
            <a:endParaRPr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93" name="Google Shape;193;p22"/>
          <p:cNvGrpSpPr/>
          <p:nvPr/>
        </p:nvGrpSpPr>
        <p:grpSpPr>
          <a:xfrm>
            <a:off x="162429" y="215352"/>
            <a:ext cx="2448894" cy="3413606"/>
            <a:chOff x="-346296" y="2"/>
            <a:chExt cx="2448894" cy="3413606"/>
          </a:xfrm>
        </p:grpSpPr>
        <p:pic>
          <p:nvPicPr>
            <p:cNvPr id="194" name="Google Shape;194;p22"/>
            <p:cNvPicPr preferRelativeResize="0"/>
            <p:nvPr/>
          </p:nvPicPr>
          <p:blipFill rotWithShape="1">
            <a:blip r:embed="rId6">
              <a:alphaModFix/>
            </a:blip>
            <a:srcRect b="26931" l="43961" r="31183" t="29889"/>
            <a:stretch/>
          </p:blipFill>
          <p:spPr>
            <a:xfrm>
              <a:off x="797724" y="783223"/>
              <a:ext cx="1037875" cy="11499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" name="Google Shape;195;p22"/>
            <p:cNvGrpSpPr/>
            <p:nvPr/>
          </p:nvGrpSpPr>
          <p:grpSpPr>
            <a:xfrm>
              <a:off x="176101" y="176100"/>
              <a:ext cx="1350055" cy="2472434"/>
              <a:chOff x="237925" y="245845"/>
              <a:chExt cx="2439124" cy="4651805"/>
            </a:xfrm>
          </p:grpSpPr>
          <p:pic>
            <p:nvPicPr>
              <p:cNvPr id="196" name="Google Shape;196;p22"/>
              <p:cNvPicPr preferRelativeResize="0"/>
              <p:nvPr/>
            </p:nvPicPr>
            <p:blipFill rotWithShape="1">
              <a:blip r:embed="rId6">
                <a:alphaModFix/>
              </a:blip>
              <a:srcRect b="18695" l="7876" r="78640" t="34658"/>
              <a:stretch/>
            </p:blipFill>
            <p:spPr>
              <a:xfrm>
                <a:off x="343777" y="1004072"/>
                <a:ext cx="1017341" cy="2337228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133350" endA="0" endPos="30000" fadeDir="5400012" kx="0" rotWithShape="0" algn="bl" stPos="0" sy="-100000" ky="0"/>
              </a:effectLst>
            </p:spPr>
          </p:pic>
          <p:pic>
            <p:nvPicPr>
              <p:cNvPr id="197" name="Google Shape;197;p22"/>
              <p:cNvPicPr preferRelativeResize="0"/>
              <p:nvPr/>
            </p:nvPicPr>
            <p:blipFill rotWithShape="1">
              <a:blip r:embed="rId6">
                <a:alphaModFix/>
              </a:blip>
              <a:srcRect b="20547" l="34415" r="52100" t="62926"/>
              <a:stretch/>
            </p:blipFill>
            <p:spPr>
              <a:xfrm>
                <a:off x="237925" y="2936089"/>
                <a:ext cx="1380912" cy="11239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22"/>
              <p:cNvPicPr preferRelativeResize="0"/>
              <p:nvPr/>
            </p:nvPicPr>
            <p:blipFill rotWithShape="1">
              <a:blip r:embed="rId6">
                <a:alphaModFix/>
              </a:blip>
              <a:srcRect b="68161" l="18695" r="69161" t="16705"/>
              <a:stretch/>
            </p:blipFill>
            <p:spPr>
              <a:xfrm>
                <a:off x="702610" y="245845"/>
                <a:ext cx="916198" cy="758273"/>
              </a:xfrm>
              <a:prstGeom prst="rect">
                <a:avLst/>
              </a:prstGeom>
              <a:noFill/>
              <a:ln>
                <a:noFill/>
              </a:ln>
              <a:effectLst>
                <a:reflection blurRad="0" dir="5400000" dist="133350" endA="0" endPos="30000" fadeDir="5400012" kx="0" rotWithShape="0" algn="bl" stPos="0" sy="-100000" ky="0"/>
              </a:effectLst>
            </p:spPr>
          </p:pic>
          <p:pic>
            <p:nvPicPr>
              <p:cNvPr id="199" name="Google Shape;199;p22"/>
              <p:cNvPicPr preferRelativeResize="0"/>
              <p:nvPr/>
            </p:nvPicPr>
            <p:blipFill rotWithShape="1">
              <a:blip r:embed="rId6">
                <a:alphaModFix/>
              </a:blip>
              <a:srcRect b="36650" l="22388" r="62092" t="36990"/>
              <a:stretch/>
            </p:blipFill>
            <p:spPr>
              <a:xfrm>
                <a:off x="1210345" y="722526"/>
                <a:ext cx="1170886" cy="13207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22"/>
              <p:cNvPicPr preferRelativeResize="0"/>
              <p:nvPr/>
            </p:nvPicPr>
            <p:blipFill rotWithShape="1">
              <a:blip r:embed="rId6">
                <a:alphaModFix/>
              </a:blip>
              <a:srcRect b="26931" l="78567" r="1220" t="29889"/>
              <a:stretch/>
            </p:blipFill>
            <p:spPr>
              <a:xfrm rot="208768">
                <a:off x="1105523" y="2689387"/>
                <a:ext cx="1525898" cy="21629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1" name="Google Shape;201;p22"/>
            <p:cNvPicPr preferRelativeResize="0"/>
            <p:nvPr/>
          </p:nvPicPr>
          <p:blipFill rotWithShape="1">
            <a:blip r:embed="rId7">
              <a:alphaModFix/>
            </a:blip>
            <a:srcRect b="17551" l="15794" r="65453" t="48702"/>
            <a:stretch/>
          </p:blipFill>
          <p:spPr>
            <a:xfrm rot="1087199">
              <a:off x="-179225" y="1933875"/>
              <a:ext cx="1262795" cy="127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2"/>
            <p:cNvPicPr preferRelativeResize="0"/>
            <p:nvPr/>
          </p:nvPicPr>
          <p:blipFill rotWithShape="1">
            <a:blip r:embed="rId7">
              <a:alphaModFix/>
            </a:blip>
            <a:srcRect b="57783" l="72632" r="11267" t="17111"/>
            <a:stretch/>
          </p:blipFill>
          <p:spPr>
            <a:xfrm>
              <a:off x="774552" y="2097221"/>
              <a:ext cx="1084205" cy="9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2"/>
            <p:cNvPicPr preferRelativeResize="0"/>
            <p:nvPr/>
          </p:nvPicPr>
          <p:blipFill rotWithShape="1">
            <a:blip r:embed="rId7">
              <a:alphaModFix/>
            </a:blip>
            <a:srcRect b="27329" l="56217" r="27682" t="47566"/>
            <a:stretch/>
          </p:blipFill>
          <p:spPr>
            <a:xfrm>
              <a:off x="1018393" y="2"/>
              <a:ext cx="1084205" cy="94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2"/>
            <p:cNvPicPr preferRelativeResize="0"/>
            <p:nvPr/>
          </p:nvPicPr>
          <p:blipFill rotWithShape="1">
            <a:blip r:embed="rId7">
              <a:alphaModFix/>
            </a:blip>
            <a:srcRect b="24546" l="36169" r="45078" t="41706"/>
            <a:stretch/>
          </p:blipFill>
          <p:spPr>
            <a:xfrm rot="1465391">
              <a:off x="310858" y="1933872"/>
              <a:ext cx="1262795" cy="127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2"/>
          <p:cNvSpPr txBox="1"/>
          <p:nvPr/>
        </p:nvSpPr>
        <p:spPr>
          <a:xfrm>
            <a:off x="2136372" y="1152425"/>
            <a:ext cx="23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Count and Duration</a:t>
            </a:r>
            <a:endParaRPr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10 states</a:t>
            </a:r>
            <a:endParaRPr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313850" y="3475863"/>
            <a:ext cx="244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Arizona, California, Hawaii, Louisiana, Mississippi, New York, Texas, Virginia, and Washington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23"/>
          <p:cNvGrpSpPr/>
          <p:nvPr/>
        </p:nvGrpSpPr>
        <p:grpSpPr>
          <a:xfrm>
            <a:off x="1937386" y="3186506"/>
            <a:ext cx="2150348" cy="2272833"/>
            <a:chOff x="180751" y="118500"/>
            <a:chExt cx="2460915" cy="2385425"/>
          </a:xfrm>
        </p:grpSpPr>
        <p:pic>
          <p:nvPicPr>
            <p:cNvPr id="213" name="Google Shape;213;p23"/>
            <p:cNvPicPr preferRelativeResize="0"/>
            <p:nvPr/>
          </p:nvPicPr>
          <p:blipFill rotWithShape="1">
            <a:blip r:embed="rId4">
              <a:alphaModFix/>
            </a:blip>
            <a:srcRect b="66937" l="3879" r="76934" t="0"/>
            <a:stretch/>
          </p:blipFill>
          <p:spPr>
            <a:xfrm>
              <a:off x="180751" y="118500"/>
              <a:ext cx="2460915" cy="238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3"/>
            <p:cNvSpPr txBox="1"/>
            <p:nvPr/>
          </p:nvSpPr>
          <p:spPr>
            <a:xfrm>
              <a:off x="865988" y="904025"/>
              <a:ext cx="8877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20712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Light</a:t>
              </a:r>
              <a:endParaRPr>
                <a:solidFill>
                  <a:srgbClr val="020712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1051312" y="1304225"/>
              <a:ext cx="517074" cy="2626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32%</a:t>
              </a:r>
            </a:p>
          </p:txBody>
        </p:sp>
      </p:grpSp>
      <p:grpSp>
        <p:nvGrpSpPr>
          <p:cNvPr id="216" name="Google Shape;216;p23"/>
          <p:cNvGrpSpPr/>
          <p:nvPr/>
        </p:nvGrpSpPr>
        <p:grpSpPr>
          <a:xfrm>
            <a:off x="481761" y="3898052"/>
            <a:ext cx="1902415" cy="1245452"/>
            <a:chOff x="3979663" y="1993950"/>
            <a:chExt cx="2177174" cy="1307149"/>
          </a:xfrm>
        </p:grpSpPr>
        <p:pic>
          <p:nvPicPr>
            <p:cNvPr id="217" name="Google Shape;217;p23"/>
            <p:cNvPicPr preferRelativeResize="0"/>
            <p:nvPr/>
          </p:nvPicPr>
          <p:blipFill rotWithShape="1">
            <a:blip r:embed="rId4">
              <a:alphaModFix/>
            </a:blip>
            <a:srcRect b="33057" l="26289" r="52837" t="44662"/>
            <a:stretch/>
          </p:blipFill>
          <p:spPr>
            <a:xfrm>
              <a:off x="3979663" y="1993950"/>
              <a:ext cx="2177174" cy="1307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3"/>
            <p:cNvSpPr txBox="1"/>
            <p:nvPr/>
          </p:nvSpPr>
          <p:spPr>
            <a:xfrm>
              <a:off x="4293650" y="2224825"/>
              <a:ext cx="15492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Circular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4959700" y="2645225"/>
              <a:ext cx="433609" cy="26457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31%</a:t>
              </a:r>
            </a:p>
          </p:txBody>
        </p:sp>
      </p:grpSp>
      <p:grpSp>
        <p:nvGrpSpPr>
          <p:cNvPr id="220" name="Google Shape;220;p23"/>
          <p:cNvGrpSpPr/>
          <p:nvPr/>
        </p:nvGrpSpPr>
        <p:grpSpPr>
          <a:xfrm>
            <a:off x="3237185" y="3509731"/>
            <a:ext cx="1746378" cy="1786158"/>
            <a:chOff x="1982725" y="350175"/>
            <a:chExt cx="1998602" cy="1874641"/>
          </a:xfrm>
        </p:grpSpPr>
        <p:pic>
          <p:nvPicPr>
            <p:cNvPr id="221" name="Google Shape;221;p23"/>
            <p:cNvPicPr preferRelativeResize="0"/>
            <p:nvPr/>
          </p:nvPicPr>
          <p:blipFill rotWithShape="1">
            <a:blip r:embed="rId4">
              <a:alphaModFix/>
            </a:blip>
            <a:srcRect b="62497" l="26288" r="56759" t="9232"/>
            <a:stretch/>
          </p:blipFill>
          <p:spPr>
            <a:xfrm>
              <a:off x="1982725" y="350175"/>
              <a:ext cx="1998602" cy="18746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3"/>
            <p:cNvSpPr txBox="1"/>
            <p:nvPr/>
          </p:nvSpPr>
          <p:spPr>
            <a:xfrm>
              <a:off x="2296625" y="1009375"/>
              <a:ext cx="15492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4C45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Geometric</a:t>
              </a:r>
              <a:endParaRPr>
                <a:solidFill>
                  <a:srgbClr val="F4C45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896875" y="1409575"/>
              <a:ext cx="348690" cy="26040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4%</a:t>
              </a:r>
            </a:p>
          </p:txBody>
        </p:sp>
      </p:grpSp>
      <p:grpSp>
        <p:nvGrpSpPr>
          <p:cNvPr id="224" name="Google Shape;224;p23"/>
          <p:cNvGrpSpPr/>
          <p:nvPr/>
        </p:nvGrpSpPr>
        <p:grpSpPr>
          <a:xfrm>
            <a:off x="1192053" y="2526655"/>
            <a:ext cx="1746375" cy="1712563"/>
            <a:chOff x="180752" y="2500212"/>
            <a:chExt cx="1998598" cy="1797401"/>
          </a:xfrm>
        </p:grpSpPr>
        <p:pic>
          <p:nvPicPr>
            <p:cNvPr id="225" name="Google Shape;225;p23"/>
            <p:cNvPicPr preferRelativeResize="0"/>
            <p:nvPr/>
          </p:nvPicPr>
          <p:blipFill rotWithShape="1">
            <a:blip r:embed="rId4">
              <a:alphaModFix/>
            </a:blip>
            <a:srcRect b="44375" l="4847" r="79418" t="30468"/>
            <a:stretch/>
          </p:blipFill>
          <p:spPr>
            <a:xfrm rot="10800000">
              <a:off x="180752" y="2500212"/>
              <a:ext cx="1998598" cy="179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3"/>
            <p:cNvSpPr txBox="1"/>
            <p:nvPr/>
          </p:nvSpPr>
          <p:spPr>
            <a:xfrm>
              <a:off x="343063" y="2827900"/>
              <a:ext cx="1549200" cy="4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Triangle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899562" y="3265175"/>
              <a:ext cx="436226" cy="267466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12%</a:t>
              </a:r>
            </a:p>
          </p:txBody>
        </p:sp>
      </p:grpSp>
      <p:grpSp>
        <p:nvGrpSpPr>
          <p:cNvPr id="228" name="Google Shape;228;p23"/>
          <p:cNvGrpSpPr/>
          <p:nvPr/>
        </p:nvGrpSpPr>
        <p:grpSpPr>
          <a:xfrm>
            <a:off x="130165" y="2582539"/>
            <a:ext cx="1461458" cy="1688982"/>
            <a:chOff x="2937682" y="2502151"/>
            <a:chExt cx="1672531" cy="1772651"/>
          </a:xfrm>
        </p:grpSpPr>
        <p:pic>
          <p:nvPicPr>
            <p:cNvPr id="229" name="Google Shape;229;p23"/>
            <p:cNvPicPr preferRelativeResize="0"/>
            <p:nvPr/>
          </p:nvPicPr>
          <p:blipFill rotWithShape="1">
            <a:blip r:embed="rId4">
              <a:alphaModFix/>
            </a:blip>
            <a:srcRect b="8299" l="4246" r="78275" t="58768"/>
            <a:stretch/>
          </p:blipFill>
          <p:spPr>
            <a:xfrm>
              <a:off x="2937682" y="2502151"/>
              <a:ext cx="1672531" cy="1772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3"/>
            <p:cNvSpPr txBox="1"/>
            <p:nvPr/>
          </p:nvSpPr>
          <p:spPr>
            <a:xfrm>
              <a:off x="2999338" y="2909788"/>
              <a:ext cx="1549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Formation / Changing</a:t>
              </a:r>
              <a:endParaRPr>
                <a:solidFill>
                  <a:srgbClr val="F4C458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613425" y="3457575"/>
              <a:ext cx="321063" cy="25943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6%</a:t>
              </a: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705840" y="2389597"/>
            <a:ext cx="2586512" cy="1508450"/>
            <a:chOff x="747750" y="3511513"/>
            <a:chExt cx="2960074" cy="1583176"/>
          </a:xfrm>
        </p:grpSpPr>
        <p:pic>
          <p:nvPicPr>
            <p:cNvPr id="233" name="Google Shape;233;p23"/>
            <p:cNvPicPr preferRelativeResize="0"/>
            <p:nvPr/>
          </p:nvPicPr>
          <p:blipFill rotWithShape="1">
            <a:blip r:embed="rId4">
              <a:alphaModFix/>
            </a:blip>
            <a:srcRect b="1502" l="27080" r="52046" t="74500"/>
            <a:stretch/>
          </p:blipFill>
          <p:spPr>
            <a:xfrm>
              <a:off x="747750" y="3511513"/>
              <a:ext cx="2960074" cy="1583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23"/>
            <p:cNvSpPr txBox="1"/>
            <p:nvPr/>
          </p:nvSpPr>
          <p:spPr>
            <a:xfrm>
              <a:off x="984675" y="3995300"/>
              <a:ext cx="1953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Other / 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67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Unknown</a:t>
              </a:r>
              <a:endParaRPr>
                <a:solidFill>
                  <a:srgbClr val="ED867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2460925" y="4172100"/>
              <a:ext cx="437099" cy="26200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lt2"/>
                  </a:solidFill>
                  <a:latin typeface="Chelsea Market"/>
                </a:rPr>
                <a:t>14%</a:t>
              </a:r>
            </a:p>
          </p:txBody>
        </p:sp>
      </p:grpSp>
      <p:sp>
        <p:nvSpPr>
          <p:cNvPr id="236" name="Google Shape;236;p23"/>
          <p:cNvSpPr txBox="1"/>
          <p:nvPr/>
        </p:nvSpPr>
        <p:spPr>
          <a:xfrm>
            <a:off x="305900" y="323975"/>
            <a:ext cx="547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Shapes of Things to Come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305900" y="957000"/>
            <a:ext cx="443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1C35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Comparing states and national trends</a:t>
            </a:r>
            <a:endParaRPr sz="1700">
              <a:solidFill>
                <a:srgbClr val="F1C358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305900" y="1365138"/>
            <a:ext cx="3851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Unwieldy database with 28 number of options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Grouped shapes into 6 subsets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Majority: Light and Circular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Would we observe any trends in shape of the reported sightings by year, state, and sighting (count vs. long duration)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175" y="323975"/>
            <a:ext cx="3657478" cy="35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392525" y="388000"/>
            <a:ext cx="5661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PREDICTING THE UNPREDICTABLE </a:t>
            </a:r>
            <a:endParaRPr sz="34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392525" y="959500"/>
            <a:ext cx="56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5">
            <a:alphaModFix/>
          </a:blip>
          <a:srcRect b="25026" l="46320" r="9611" t="0"/>
          <a:stretch/>
        </p:blipFill>
        <p:spPr>
          <a:xfrm>
            <a:off x="6262273" y="2334149"/>
            <a:ext cx="2618724" cy="25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5">
            <a:alphaModFix/>
          </a:blip>
          <a:srcRect b="25026" l="10291" r="53662" t="0"/>
          <a:stretch/>
        </p:blipFill>
        <p:spPr>
          <a:xfrm>
            <a:off x="6604900" y="-392525"/>
            <a:ext cx="2141943" cy="25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/>
          <p:nvPr/>
        </p:nvSpPr>
        <p:spPr>
          <a:xfrm>
            <a:off x="392525" y="1540600"/>
            <a:ext cx="3450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data seem to show a slight downward trend 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Best day to view seems to be Saturday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Best time of the year - Mid to late August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Mid night through 3am is the best time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data can be used for states to market to UFO enthusiasts. Here is a suggested tagline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Beyond the Stars: Visualizing UFO Encounters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0" name="Google Shape;250;p24"/>
          <p:cNvPicPr preferRelativeResize="0"/>
          <p:nvPr/>
        </p:nvPicPr>
        <p:blipFill rotWithShape="1">
          <a:blip r:embed="rId6">
            <a:alphaModFix/>
          </a:blip>
          <a:srcRect b="66505" l="9744" r="65784" t="15208"/>
          <a:stretch/>
        </p:blipFill>
        <p:spPr>
          <a:xfrm>
            <a:off x="6238138" y="419562"/>
            <a:ext cx="2667000" cy="11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6">
            <a:alphaModFix/>
          </a:blip>
          <a:srcRect b="28544" l="9744" r="65784" t="48461"/>
          <a:stretch/>
        </p:blipFill>
        <p:spPr>
          <a:xfrm>
            <a:off x="7180775" y="3239125"/>
            <a:ext cx="2667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6">
            <a:alphaModFix/>
          </a:blip>
          <a:srcRect b="78163" l="10267" r="76447" t="8854"/>
          <a:stretch/>
        </p:blipFill>
        <p:spPr>
          <a:xfrm>
            <a:off x="323900" y="163625"/>
            <a:ext cx="1447800" cy="7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6">
            <a:alphaModFix/>
          </a:blip>
          <a:srcRect b="82345" l="9744" r="65784" t="3782"/>
          <a:stretch/>
        </p:blipFill>
        <p:spPr>
          <a:xfrm>
            <a:off x="7643451" y="1943575"/>
            <a:ext cx="1447800" cy="8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392525" y="1019200"/>
            <a:ext cx="368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Next Steps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5596" y="959500"/>
            <a:ext cx="2931478" cy="39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449675" y="597550"/>
            <a:ext cx="6561300" cy="708000"/>
          </a:xfrm>
          <a:prstGeom prst="rect">
            <a:avLst/>
          </a:prstGeom>
          <a:solidFill>
            <a:srgbClr val="00050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REFLECTIONS AND OPPORTUNITIES</a:t>
            </a:r>
            <a:endParaRPr sz="34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5"/>
          <p:cNvSpPr txBox="1"/>
          <p:nvPr>
            <p:ph idx="4294967295" type="body"/>
          </p:nvPr>
        </p:nvSpPr>
        <p:spPr>
          <a:xfrm>
            <a:off x="339550" y="1305550"/>
            <a:ext cx="4124100" cy="1934100"/>
          </a:xfrm>
          <a:prstGeom prst="rect">
            <a:avLst/>
          </a:prstGeom>
          <a:solidFill>
            <a:srgbClr val="01030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Reflections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Dataframe ends in mid-2014 and though we found a pretty reputable options to add data until 2020, we just ran out of time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Pretty large dataframe and though it was well vetted, it was difficult to work with before cleaning and took the bulk of our time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Dataset is well designed but is based on self-reporting to inherent issues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oppins"/>
              <a:buChar char="●"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Longitude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25"/>
          <p:cNvSpPr txBox="1"/>
          <p:nvPr>
            <p:ph idx="4294967295" type="body"/>
          </p:nvPr>
        </p:nvSpPr>
        <p:spPr>
          <a:xfrm>
            <a:off x="4572000" y="2708300"/>
            <a:ext cx="3552300" cy="2019000"/>
          </a:xfrm>
          <a:prstGeom prst="rect">
            <a:avLst/>
          </a:prstGeom>
          <a:solidFill>
            <a:srgbClr val="01030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Briefly discuss potential next steps for the project.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Confirm accuracy of the dataframe that if available to expands data to 2020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Clean and merge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Compare expected forecast with actual results and forecast out from 2020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Further explore the data and relationships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38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4672675" y="2785700"/>
            <a:ext cx="3000000" cy="400200"/>
          </a:xfrm>
          <a:prstGeom prst="rect">
            <a:avLst/>
          </a:prstGeom>
          <a:solidFill>
            <a:srgbClr val="02091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 sz="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4">
            <a:alphaModFix/>
          </a:blip>
          <a:srcRect b="0" l="0" r="59692" t="0"/>
          <a:stretch/>
        </p:blipFill>
        <p:spPr>
          <a:xfrm>
            <a:off x="140050" y="636950"/>
            <a:ext cx="2886351" cy="402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3259550" y="416575"/>
            <a:ext cx="5661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Cosmic Encounters: Explore UFO Sightings Interactively</a:t>
            </a:r>
            <a:endParaRPr sz="3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6"/>
          <p:cNvSpPr txBox="1"/>
          <p:nvPr>
            <p:ph idx="4294967295" type="body"/>
          </p:nvPr>
        </p:nvSpPr>
        <p:spPr>
          <a:xfrm>
            <a:off x="3259550" y="1835600"/>
            <a:ext cx="54648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Interactive and easy find formations by state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Hover over shows data from key fields of specific encounter 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Filtering the data graphically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Zoom in to a specific area for more information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5">
            <a:alphaModFix/>
          </a:blip>
          <a:srcRect b="21439" l="9744" r="65784" t="48820"/>
          <a:stretch/>
        </p:blipFill>
        <p:spPr>
          <a:xfrm rot="-167500">
            <a:off x="2082920" y="3814488"/>
            <a:ext cx="2105036" cy="143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5">
            <a:alphaModFix/>
          </a:blip>
          <a:srcRect b="82300" l="9743" r="75306" t="0"/>
          <a:stretch/>
        </p:blipFill>
        <p:spPr>
          <a:xfrm>
            <a:off x="940263" y="131625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5">
            <a:alphaModFix/>
          </a:blip>
          <a:srcRect b="68128" l="7972" r="77078" t="14172"/>
          <a:stretch/>
        </p:blipFill>
        <p:spPr>
          <a:xfrm>
            <a:off x="2588088" y="1449775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 rotWithShape="1">
          <a:blip r:embed="rId5">
            <a:alphaModFix/>
          </a:blip>
          <a:srcRect b="49230" l="12733" r="72316" t="33070"/>
          <a:stretch/>
        </p:blipFill>
        <p:spPr>
          <a:xfrm>
            <a:off x="2588088" y="2926000"/>
            <a:ext cx="1285926" cy="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5">
            <a:alphaModFix/>
          </a:blip>
          <a:srcRect b="64739" l="10862" r="64665" t="20143"/>
          <a:stretch/>
        </p:blipFill>
        <p:spPr>
          <a:xfrm rot="10">
            <a:off x="530703" y="4311706"/>
            <a:ext cx="2105046" cy="731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 txBox="1"/>
          <p:nvPr/>
        </p:nvSpPr>
        <p:spPr>
          <a:xfrm>
            <a:off x="2394950" y="244250"/>
            <a:ext cx="864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👀</a:t>
            </a:r>
            <a:endParaRPr sz="2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/>
        </p:nvSpPr>
        <p:spPr>
          <a:xfrm>
            <a:off x="6511750" y="608350"/>
            <a:ext cx="11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-Spock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92525" y="1618125"/>
            <a:ext cx="49017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Resources 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Consulted and Credit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abbreviation_to_name credit: Jeff Pain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○"/>
            </a:pP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https://gist.github.com/JeffPaine/3083347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curriculum team and Bootcamp Spot for providing us access to the original ufoSightings.csv dataset, which we explored in Module 5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Zohaib Khawaja</a:t>
            </a:r>
            <a:r>
              <a:rPr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for helping us find a solution to convert longitude to a numeric so that we could build our geo-visualization.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92525" y="388000"/>
            <a:ext cx="701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“One man cannot summon the future.”</a:t>
            </a:r>
            <a:endParaRPr sz="34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92525" y="1096000"/>
            <a:ext cx="739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Credits, references and thank yous - we </a:t>
            </a:r>
            <a:r>
              <a:rPr lang="en" sz="16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couldn't</a:t>
            </a:r>
            <a:r>
              <a:rPr lang="en" sz="16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have done it alone</a:t>
            </a:r>
            <a:endParaRPr sz="1600"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88" name="Google Shape;288;p27"/>
          <p:cNvPicPr preferRelativeResize="0"/>
          <p:nvPr/>
        </p:nvPicPr>
        <p:blipFill rotWithShape="1">
          <a:blip r:embed="rId5">
            <a:alphaModFix/>
          </a:blip>
          <a:srcRect b="28544" l="9744" r="79828" t="48461"/>
          <a:stretch/>
        </p:blipFill>
        <p:spPr>
          <a:xfrm flipH="1">
            <a:off x="4966176" y="1527100"/>
            <a:ext cx="1136424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7"/>
          <p:cNvPicPr preferRelativeResize="0"/>
          <p:nvPr/>
        </p:nvPicPr>
        <p:blipFill rotWithShape="1">
          <a:blip r:embed="rId5">
            <a:alphaModFix/>
          </a:blip>
          <a:srcRect b="26012" l="18890" r="70682" t="50993"/>
          <a:stretch/>
        </p:blipFill>
        <p:spPr>
          <a:xfrm flipH="1">
            <a:off x="5422213" y="1725300"/>
            <a:ext cx="1136424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 rotWithShape="1">
          <a:blip r:embed="rId6">
            <a:alphaModFix/>
          </a:blip>
          <a:srcRect b="0" l="0" r="0" t="7450"/>
          <a:stretch/>
        </p:blipFill>
        <p:spPr>
          <a:xfrm flipH="1">
            <a:off x="6291538" y="1901025"/>
            <a:ext cx="2730675" cy="31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 rotWithShape="1">
          <a:blip r:embed="rId7">
            <a:alphaModFix/>
          </a:blip>
          <a:srcRect b="0" l="0" r="0" t="20521"/>
          <a:stretch/>
        </p:blipFill>
        <p:spPr>
          <a:xfrm>
            <a:off x="5075875" y="2936798"/>
            <a:ext cx="2632276" cy="26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6025" y="178325"/>
            <a:ext cx="1722700" cy="17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 txBox="1"/>
          <p:nvPr/>
        </p:nvSpPr>
        <p:spPr>
          <a:xfrm>
            <a:off x="445400" y="611475"/>
            <a:ext cx="355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sz="48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445400" y="1415450"/>
            <a:ext cx="355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Ask at your own risk</a:t>
            </a:r>
            <a:endParaRPr sz="22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 rotWithShape="1">
          <a:blip r:embed="rId4">
            <a:alphaModFix/>
          </a:blip>
          <a:srcRect b="0" l="0" r="0" t="22881"/>
          <a:stretch/>
        </p:blipFill>
        <p:spPr>
          <a:xfrm flipH="1">
            <a:off x="308250" y="2138700"/>
            <a:ext cx="2928725" cy="282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 rotWithShape="1">
          <a:blip r:embed="rId4">
            <a:alphaModFix/>
          </a:blip>
          <a:srcRect b="49084" l="0" r="0" t="34671"/>
          <a:stretch/>
        </p:blipFill>
        <p:spPr>
          <a:xfrm>
            <a:off x="154063" y="3451325"/>
            <a:ext cx="8835900" cy="1435200"/>
          </a:xfrm>
          <a:prstGeom prst="round2SameRect">
            <a:avLst>
              <a:gd fmla="val 16279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1050" y="3294412"/>
            <a:ext cx="854075" cy="8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 rotWithShape="1">
          <a:blip r:embed="rId6">
            <a:alphaModFix/>
          </a:blip>
          <a:srcRect b="71298" l="0" r="54456" t="0"/>
          <a:stretch/>
        </p:blipFill>
        <p:spPr>
          <a:xfrm>
            <a:off x="1085900" y="3451325"/>
            <a:ext cx="1524000" cy="5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/>
        </p:nvSpPr>
        <p:spPr>
          <a:xfrm>
            <a:off x="1313700" y="1150000"/>
            <a:ext cx="6516600" cy="2401200"/>
          </a:xfrm>
          <a:prstGeom prst="rect">
            <a:avLst/>
          </a:prstGeom>
          <a:solidFill>
            <a:srgbClr val="00050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YOU!</a:t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See you in the orbit</a:t>
            </a:r>
            <a:endParaRPr sz="4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8430" l="53128" r="6032" t="18895"/>
          <a:stretch/>
        </p:blipFill>
        <p:spPr>
          <a:xfrm rot="1107929">
            <a:off x="4420775" y="188014"/>
            <a:ext cx="4894251" cy="4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94725" y="1061975"/>
            <a:ext cx="4478700" cy="3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decades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there have been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strange, unexplained sightings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 the sky by the military, commercial airline pilots, and other trained observers all over the world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Many of these sightings have been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confirmed by radar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FLIR (Forward Looking InfraRed) radar data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UFOs have been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acknowledged by the U.S. Government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 a recent report as a genuine mystery they have been studying for years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●"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topic should be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taken seriously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without stigma, by our scientific communities and the general public so we can study and have a better 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understanding of the universe around us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05900" y="323975"/>
            <a:ext cx="6768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SOMETHING IS HAPPENING IN OUR  SKIES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66505" l="9744" r="65784" t="0"/>
          <a:stretch/>
        </p:blipFill>
        <p:spPr>
          <a:xfrm>
            <a:off x="6242000" y="584775"/>
            <a:ext cx="2667000" cy="205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54647" l="10267" r="76447" t="8854"/>
          <a:stretch/>
        </p:blipFill>
        <p:spPr>
          <a:xfrm>
            <a:off x="4975650" y="2571750"/>
            <a:ext cx="1447800" cy="22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05900" y="323975"/>
            <a:ext cx="7779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CREDIBLE GOVERNMENT OFFICIALS SPEAKING OUT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21710" r="59615" t="54879"/>
          <a:stretch/>
        </p:blipFill>
        <p:spPr>
          <a:xfrm>
            <a:off x="1401140" y="2904725"/>
            <a:ext cx="993510" cy="13503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843038" y="4021700"/>
            <a:ext cx="235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2020: Claimed there’s a </a:t>
            </a:r>
            <a:r>
              <a:rPr b="1" i="1"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“galactic federation,”</a:t>
            </a:r>
            <a:r>
              <a:rPr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  and that aliens are on a mission to understand the </a:t>
            </a:r>
            <a:r>
              <a:rPr b="1" i="1" lang="en" sz="1000">
                <a:solidFill>
                  <a:schemeClr val="lt1"/>
                </a:solidFill>
                <a:highlight>
                  <a:srgbClr val="02070D"/>
                </a:highlight>
                <a:latin typeface="Poppins"/>
                <a:ea typeface="Poppins"/>
                <a:cs typeface="Poppins"/>
                <a:sym typeface="Poppins"/>
              </a:rPr>
              <a:t>“fabric of the universe.”</a:t>
            </a:r>
            <a:endParaRPr b="1" i="1" sz="1000">
              <a:solidFill>
                <a:schemeClr val="lt1"/>
              </a:solidFill>
              <a:highlight>
                <a:srgbClr val="02070D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892249" y="3600625"/>
            <a:ext cx="22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59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rPr>
              <a:t>Haim Eshed, former Israeli Defense General &amp; Space Chief</a:t>
            </a:r>
            <a:endParaRPr>
              <a:solidFill>
                <a:srgbClr val="F1C259"/>
              </a:solidFill>
              <a:highlight>
                <a:srgbClr val="02070E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6" name="Google Shape;76;p15"/>
          <p:cNvGrpSpPr/>
          <p:nvPr/>
        </p:nvGrpSpPr>
        <p:grpSpPr>
          <a:xfrm>
            <a:off x="3463626" y="3013500"/>
            <a:ext cx="2588100" cy="1936225"/>
            <a:chOff x="3772501" y="2972200"/>
            <a:chExt cx="2588100" cy="1936225"/>
          </a:xfrm>
        </p:grpSpPr>
        <p:pic>
          <p:nvPicPr>
            <p:cNvPr id="77" name="Google Shape;77;p15"/>
            <p:cNvPicPr preferRelativeResize="0"/>
            <p:nvPr/>
          </p:nvPicPr>
          <p:blipFill rotWithShape="1">
            <a:blip r:embed="rId4">
              <a:alphaModFix/>
            </a:blip>
            <a:srcRect b="0" l="68830" r="4041" t="42644"/>
            <a:stretch/>
          </p:blipFill>
          <p:spPr>
            <a:xfrm flipH="1">
              <a:off x="4423350" y="2972200"/>
              <a:ext cx="1286400" cy="153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5"/>
            <p:cNvSpPr txBox="1"/>
            <p:nvPr/>
          </p:nvSpPr>
          <p:spPr>
            <a:xfrm>
              <a:off x="3894050" y="3705275"/>
              <a:ext cx="209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Luis Elizondo, former intelligence officer, US DoD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3772501" y="4108025"/>
              <a:ext cx="25881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Resigned as head of the Pentagon’s UFO Program because </a:t>
              </a:r>
              <a:r>
                <a:rPr b="1" i="1"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“UFOs exist — but the government doesn’t want you to know it.”</a:t>
              </a:r>
              <a:endParaRPr b="1" i="1" sz="1000">
                <a:solidFill>
                  <a:schemeClr val="lt1"/>
                </a:solidFill>
                <a:highlight>
                  <a:srgbClr val="00020F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8425" l="1543" r="77141" t="38386"/>
          <a:stretch/>
        </p:blipFill>
        <p:spPr>
          <a:xfrm>
            <a:off x="640625" y="1179500"/>
            <a:ext cx="1065525" cy="149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15"/>
          <p:cNvGrpSpPr/>
          <p:nvPr/>
        </p:nvGrpSpPr>
        <p:grpSpPr>
          <a:xfrm>
            <a:off x="-365762" y="1724725"/>
            <a:ext cx="3078300" cy="1263050"/>
            <a:chOff x="234013" y="1771850"/>
            <a:chExt cx="3078300" cy="1263050"/>
          </a:xfrm>
        </p:grpSpPr>
        <p:sp>
          <p:nvSpPr>
            <p:cNvPr id="82" name="Google Shape;82;p15"/>
            <p:cNvSpPr txBox="1"/>
            <p:nvPr/>
          </p:nvSpPr>
          <p:spPr>
            <a:xfrm>
              <a:off x="234013" y="1771850"/>
              <a:ext cx="307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Harry Reid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Senate Majority Leader, NV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653563" y="2219200"/>
              <a:ext cx="22392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Has been sounding the alarm on the need to find out what UFOs are since 2007.</a:t>
              </a:r>
              <a:endParaRPr sz="1000">
                <a:solidFill>
                  <a:schemeClr val="lt1"/>
                </a:solidFill>
                <a:highlight>
                  <a:srgbClr val="00020F"/>
                </a:highlight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5322738" y="1056218"/>
            <a:ext cx="2464813" cy="1918220"/>
            <a:chOff x="3544450" y="1177405"/>
            <a:chExt cx="2464813" cy="1918220"/>
          </a:xfrm>
        </p:grpSpPr>
        <p:pic>
          <p:nvPicPr>
            <p:cNvPr id="85" name="Google Shape;85;p15"/>
            <p:cNvPicPr preferRelativeResize="0"/>
            <p:nvPr/>
          </p:nvPicPr>
          <p:blipFill rotWithShape="1">
            <a:blip r:embed="rId4">
              <a:alphaModFix/>
            </a:blip>
            <a:srcRect b="64508" l="44607" r="34077" t="0"/>
            <a:stretch/>
          </p:blipFill>
          <p:spPr>
            <a:xfrm>
              <a:off x="3991675" y="1177405"/>
              <a:ext cx="1224450" cy="11469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" name="Google Shape;86;p15"/>
            <p:cNvGrpSpPr/>
            <p:nvPr/>
          </p:nvGrpSpPr>
          <p:grpSpPr>
            <a:xfrm>
              <a:off x="3544450" y="1876275"/>
              <a:ext cx="2464813" cy="1219350"/>
              <a:chOff x="4740675" y="3135925"/>
              <a:chExt cx="2464813" cy="1219350"/>
            </a:xfrm>
          </p:grpSpPr>
          <p:sp>
            <p:nvSpPr>
              <p:cNvPr id="87" name="Google Shape;87;p15"/>
              <p:cNvSpPr txBox="1"/>
              <p:nvPr/>
            </p:nvSpPr>
            <p:spPr>
              <a:xfrm>
                <a:off x="4740688" y="3554875"/>
                <a:ext cx="24648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Testified in D.C. in 2014 that </a:t>
                </a:r>
                <a:r>
                  <a:rPr b="1" i="1"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“aliens are living among us”</a:t>
                </a:r>
                <a:r>
                  <a:rPr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 and “</a:t>
                </a:r>
                <a:r>
                  <a:rPr b="1" i="1"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working with the U.S. government,”</a:t>
                </a:r>
                <a:r>
                  <a:rPr lang="en" sz="1000">
                    <a:solidFill>
                      <a:schemeClr val="lt1"/>
                    </a:solidFill>
                    <a:highlight>
                      <a:srgbClr val="02070D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 among other bombshells.</a:t>
                </a:r>
                <a:endParaRPr sz="1000">
                  <a:solidFill>
                    <a:schemeClr val="lt1"/>
                  </a:solidFill>
                  <a:highlight>
                    <a:srgbClr val="02070D"/>
                  </a:highlight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8" name="Google Shape;88;p15"/>
              <p:cNvSpPr txBox="1"/>
              <p:nvPr/>
            </p:nvSpPr>
            <p:spPr>
              <a:xfrm>
                <a:off x="4740675" y="3135925"/>
                <a:ext cx="23865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1C259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 Paul Hellyer, Canada's </a:t>
                </a:r>
                <a:endParaRPr>
                  <a:solidFill>
                    <a:srgbClr val="F1C259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1C259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former minister of Defence</a:t>
                </a:r>
                <a:endParaRPr>
                  <a:solidFill>
                    <a:srgbClr val="F1C259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89" name="Google Shape;89;p15"/>
          <p:cNvGrpSpPr/>
          <p:nvPr/>
        </p:nvGrpSpPr>
        <p:grpSpPr>
          <a:xfrm>
            <a:off x="6248700" y="2867112"/>
            <a:ext cx="2656800" cy="2063750"/>
            <a:chOff x="6202200" y="3040150"/>
            <a:chExt cx="2656800" cy="2063750"/>
          </a:xfrm>
        </p:grpSpPr>
        <p:pic>
          <p:nvPicPr>
            <p:cNvPr id="90" name="Google Shape;90;p15"/>
            <p:cNvPicPr preferRelativeResize="0"/>
            <p:nvPr/>
          </p:nvPicPr>
          <p:blipFill rotWithShape="1">
            <a:blip r:embed="rId4">
              <a:alphaModFix/>
            </a:blip>
            <a:srcRect b="11279" l="41722" r="36963" t="48207"/>
            <a:stretch/>
          </p:blipFill>
          <p:spPr>
            <a:xfrm>
              <a:off x="6918375" y="3040150"/>
              <a:ext cx="1224450" cy="13092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" name="Google Shape;91;p15"/>
            <p:cNvGrpSpPr/>
            <p:nvPr/>
          </p:nvGrpSpPr>
          <p:grpSpPr>
            <a:xfrm>
              <a:off x="6202200" y="3845825"/>
              <a:ext cx="2656800" cy="1258075"/>
              <a:chOff x="6146550" y="451900"/>
              <a:chExt cx="2656800" cy="1258075"/>
            </a:xfrm>
          </p:grpSpPr>
          <p:sp>
            <p:nvSpPr>
              <p:cNvPr id="92" name="Google Shape;92;p15"/>
              <p:cNvSpPr txBox="1"/>
              <p:nvPr/>
            </p:nvSpPr>
            <p:spPr>
              <a:xfrm>
                <a:off x="6483750" y="909575"/>
                <a:ext cx="23196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highlight>
                      <a:srgbClr val="00020F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Where his duties included </a:t>
                </a:r>
                <a:r>
                  <a:rPr b="1" lang="en" sz="1000">
                    <a:solidFill>
                      <a:schemeClr val="lt1"/>
                    </a:solidFill>
                    <a:highlight>
                      <a:srgbClr val="00020F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investigating reports of UFO</a:t>
                </a:r>
                <a:r>
                  <a:rPr lang="en" sz="1000">
                    <a:solidFill>
                      <a:schemeClr val="lt1"/>
                    </a:solidFill>
                    <a:highlight>
                      <a:srgbClr val="00020F"/>
                    </a:highlight>
                    <a:latin typeface="Poppins"/>
                    <a:ea typeface="Poppins"/>
                    <a:cs typeface="Poppins"/>
                    <a:sym typeface="Poppins"/>
                  </a:rPr>
                  <a:t> sightings. Sounding the alarm since he left in 2006.</a:t>
                </a:r>
                <a:endParaRPr b="1" sz="9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3" name="Google Shape;93;p15"/>
              <p:cNvSpPr txBox="1"/>
              <p:nvPr/>
            </p:nvSpPr>
            <p:spPr>
              <a:xfrm>
                <a:off x="6146550" y="451900"/>
                <a:ext cx="26568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4C458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Nick Pope, Former officer, </a:t>
                </a:r>
                <a:endParaRPr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4C458"/>
                    </a:solidFill>
                    <a:highlight>
                      <a:srgbClr val="02070E"/>
                    </a:highlight>
                    <a:latin typeface="Bebas Neue"/>
                    <a:ea typeface="Bebas Neue"/>
                    <a:cs typeface="Bebas Neue"/>
                    <a:sym typeface="Bebas Neue"/>
                  </a:rPr>
                  <a:t>British Ministry of Defence</a:t>
                </a:r>
                <a:endParaRPr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</p:grpSp>
      </p:grpSp>
      <p:grpSp>
        <p:nvGrpSpPr>
          <p:cNvPr id="94" name="Google Shape;94;p15"/>
          <p:cNvGrpSpPr/>
          <p:nvPr/>
        </p:nvGrpSpPr>
        <p:grpSpPr>
          <a:xfrm>
            <a:off x="2461825" y="1220846"/>
            <a:ext cx="2656800" cy="1753592"/>
            <a:chOff x="6105425" y="630583"/>
            <a:chExt cx="2656800" cy="1753592"/>
          </a:xfrm>
        </p:grpSpPr>
        <p:pic>
          <p:nvPicPr>
            <p:cNvPr id="95" name="Google Shape;95;p15"/>
            <p:cNvPicPr preferRelativeResize="0"/>
            <p:nvPr/>
          </p:nvPicPr>
          <p:blipFill rotWithShape="1">
            <a:blip r:embed="rId4">
              <a:alphaModFix/>
            </a:blip>
            <a:srcRect b="64238" l="70227" r="603" t="0"/>
            <a:stretch/>
          </p:blipFill>
          <p:spPr>
            <a:xfrm>
              <a:off x="6481799" y="630583"/>
              <a:ext cx="1583124" cy="10917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5"/>
            <p:cNvSpPr txBox="1"/>
            <p:nvPr/>
          </p:nvSpPr>
          <p:spPr>
            <a:xfrm>
              <a:off x="6361925" y="1722375"/>
              <a:ext cx="21438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Testified the</a:t>
              </a:r>
              <a:r>
                <a:rPr i="1" lang="en" sz="11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1" i="1" lang="en" sz="1000">
                  <a:solidFill>
                    <a:schemeClr val="lt1"/>
                  </a:solidFill>
                  <a:highlight>
                    <a:srgbClr val="00020F"/>
                  </a:highlight>
                  <a:latin typeface="Poppins"/>
                  <a:ea typeface="Poppins"/>
                  <a:cs typeface="Poppins"/>
                  <a:sym typeface="Poppins"/>
                </a:rPr>
                <a:t>“U.S. government has evidence of "non-human" biologics.”</a:t>
              </a:r>
              <a:endParaRPr b="1" i="1" sz="1000">
                <a:solidFill>
                  <a:schemeClr val="lt1"/>
                </a:solidFill>
                <a:highlight>
                  <a:srgbClr val="00020F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6105425" y="1260675"/>
              <a:ext cx="2656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David Grush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highlight>
                    <a:srgbClr val="02070E"/>
                  </a:highlight>
                  <a:latin typeface="Bebas Neue"/>
                  <a:ea typeface="Bebas Neue"/>
                  <a:cs typeface="Bebas Neue"/>
                  <a:sym typeface="Bebas Neue"/>
                </a:rPr>
                <a:t>Former intelligence official </a:t>
              </a:r>
              <a:endParaRPr>
                <a:solidFill>
                  <a:srgbClr val="F4C458"/>
                </a:solidFill>
                <a:highlight>
                  <a:srgbClr val="02070E"/>
                </a:highlight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pic>
        <p:nvPicPr>
          <p:cNvPr id="98" name="Google Shape;98;p15"/>
          <p:cNvPicPr preferRelativeResize="0"/>
          <p:nvPr/>
        </p:nvPicPr>
        <p:blipFill rotWithShape="1">
          <a:blip r:embed="rId5">
            <a:alphaModFix/>
          </a:blip>
          <a:srcRect b="51011" l="55078" r="0" t="0"/>
          <a:stretch/>
        </p:blipFill>
        <p:spPr>
          <a:xfrm>
            <a:off x="7787550" y="1389355"/>
            <a:ext cx="993501" cy="72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 amt="55000"/>
          </a:blip>
          <a:srcRect b="10330" l="42007" r="38316" t="2856"/>
          <a:stretch/>
        </p:blipFill>
        <p:spPr>
          <a:xfrm flipH="1">
            <a:off x="3789885" y="1040050"/>
            <a:ext cx="1462927" cy="36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297275" y="1567350"/>
            <a:ext cx="36237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 far back as 1459 B.C., humans have documented unknown, technological objects in the sky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Congressional, Pentagon and various intelligence agencies reports concluded some  are real, unknown objects 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Sharing information on the basis of open data to answer a question that is clearly of great interest to the public, will enhance confidence in evidence-based knowledge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 the potential to learn so much, from technological advances to the meaning behind existence 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NASA’s 2023 UAP Report noted that artificial intelligence and machine learning are essential for identifying rare occurrences, including UFOs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97275" y="1040050"/>
            <a:ext cx="29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Are We Alone?</a:t>
            </a:r>
            <a:endParaRPr sz="1800"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97275" y="368950"/>
            <a:ext cx="652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358"/>
                </a:solidFill>
                <a:latin typeface="Oswald"/>
                <a:ea typeface="Oswald"/>
                <a:cs typeface="Oswald"/>
                <a:sym typeface="Oswald"/>
              </a:rPr>
              <a:t>EXECUTIVE SUMMARY</a:t>
            </a:r>
            <a:endParaRPr sz="3600">
              <a:solidFill>
                <a:srgbClr val="F1C35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843475" y="625425"/>
            <a:ext cx="3810000" cy="1847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ED86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0510"/>
                </a:solidFill>
                <a:latin typeface="Oswald Medium"/>
                <a:ea typeface="Oswald Medium"/>
                <a:cs typeface="Oswald Medium"/>
                <a:sym typeface="Oswald Medium"/>
              </a:rPr>
              <a:t>QUESTIONS</a:t>
            </a:r>
            <a:endParaRPr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can we learn about previously documented and recorded UFO sightings?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is the trend?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 we utilize the trend to predict future sightings?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843475" y="2952750"/>
            <a:ext cx="3860700" cy="1847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4C4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0510"/>
                </a:solidFill>
                <a:latin typeface="Oswald Medium"/>
                <a:ea typeface="Oswald Medium"/>
                <a:cs typeface="Oswald Medium"/>
                <a:sym typeface="Oswald Medium"/>
              </a:rPr>
              <a:t>APPROACH</a:t>
            </a:r>
            <a:endParaRPr>
              <a:solidFill>
                <a:srgbClr val="01051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Divided and conquered based on everyone’s strengths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Understood the raw data 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Identified key targets and sliced data as necessary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10510"/>
              </a:buClr>
              <a:buSzPts val="1200"/>
              <a:buFont typeface="Poppins Medium"/>
              <a:buChar char="●"/>
            </a:pPr>
            <a:r>
              <a:rPr lang="en" sz="1200">
                <a:solidFill>
                  <a:srgbClr val="0105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Stayed open-minded and willing to go where no (hu)man has gone before</a:t>
            </a:r>
            <a:endParaRPr sz="1200">
              <a:solidFill>
                <a:srgbClr val="0105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7"/>
          <p:cNvGrpSpPr/>
          <p:nvPr/>
        </p:nvGrpSpPr>
        <p:grpSpPr>
          <a:xfrm>
            <a:off x="412250" y="205700"/>
            <a:ext cx="3245400" cy="715100"/>
            <a:chOff x="555125" y="1291550"/>
            <a:chExt cx="3245400" cy="715100"/>
          </a:xfrm>
        </p:grpSpPr>
        <p:sp>
          <p:nvSpPr>
            <p:cNvPr id="116" name="Google Shape;116;p17"/>
            <p:cNvSpPr txBox="1"/>
            <p:nvPr/>
          </p:nvSpPr>
          <p:spPr>
            <a:xfrm>
              <a:off x="555125" y="1291550"/>
              <a:ext cx="292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1997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Phoenix, AZ Lights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17" name="Google Shape;117;p17"/>
            <p:cNvSpPr txBox="1"/>
            <p:nvPr/>
          </p:nvSpPr>
          <p:spPr>
            <a:xfrm>
              <a:off x="555125" y="1514050"/>
              <a:ext cx="324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Hundreds of witnesses claimed to see "otherworldly" lights across AZ, NV and Mexico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412250" y="824825"/>
            <a:ext cx="3340800" cy="869000"/>
            <a:chOff x="555125" y="1291550"/>
            <a:chExt cx="3340800" cy="869000"/>
          </a:xfrm>
        </p:grpSpPr>
        <p:sp>
          <p:nvSpPr>
            <p:cNvPr id="119" name="Google Shape;119;p17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2001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New Jersey Turnpike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555125" y="1514050"/>
              <a:ext cx="3340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Drivers marveled at the sight of strange orange and yellow lights in a V formation over NY and NJ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412250" y="1443950"/>
            <a:ext cx="3245400" cy="715100"/>
            <a:chOff x="555125" y="1291550"/>
            <a:chExt cx="3245400" cy="715100"/>
          </a:xfrm>
        </p:grpSpPr>
        <p:sp>
          <p:nvSpPr>
            <p:cNvPr id="122" name="Google Shape;122;p17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2004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San Diego, CA USS Nimitz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555125" y="1514050"/>
              <a:ext cx="3245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Carrier strike group tracked objects at 80,000 ft high plummet to hover right above the Pacific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412250" y="2084350"/>
            <a:ext cx="3245400" cy="869000"/>
            <a:chOff x="555125" y="1291550"/>
            <a:chExt cx="3245400" cy="869000"/>
          </a:xfrm>
        </p:grpSpPr>
        <p:sp>
          <p:nvSpPr>
            <p:cNvPr id="125" name="Google Shape;125;p17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2006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Chicago, IL O'Hare Airport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555125" y="1514050"/>
              <a:ext cx="3245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UFO sighting witnessed by 12 United Airlines employees outside and above the airport 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412250" y="2703475"/>
            <a:ext cx="3721485" cy="1022900"/>
            <a:chOff x="555125" y="1291550"/>
            <a:chExt cx="3445500" cy="1022900"/>
          </a:xfrm>
        </p:grpSpPr>
        <p:sp>
          <p:nvSpPr>
            <p:cNvPr id="128" name="Google Shape;128;p17"/>
            <p:cNvSpPr txBox="1"/>
            <p:nvPr/>
          </p:nvSpPr>
          <p:spPr>
            <a:xfrm>
              <a:off x="555125" y="1291550"/>
              <a:ext cx="2922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2008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Stephenville, TX Sightings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555125" y="1514050"/>
              <a:ext cx="34455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Reported white lights in a single horizontal arc, then in vertical parallel lines a mile long traveling 3,000 mph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412250" y="3322600"/>
            <a:ext cx="3721415" cy="1022900"/>
            <a:chOff x="555125" y="1291550"/>
            <a:chExt cx="3140700" cy="1022900"/>
          </a:xfrm>
        </p:grpSpPr>
        <p:sp>
          <p:nvSpPr>
            <p:cNvPr id="131" name="Google Shape;131;p17"/>
            <p:cNvSpPr txBox="1"/>
            <p:nvPr/>
          </p:nvSpPr>
          <p:spPr>
            <a:xfrm>
              <a:off x="555125" y="1291550"/>
              <a:ext cx="292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2010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Washington, DC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555125" y="1514050"/>
              <a:ext cx="3140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Missile launch officers saw UFOs hovered over launch sites send beams of light into silos holding nuclear missiles, sometimes disabled or briefly activated them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grpSp>
        <p:nvGrpSpPr>
          <p:cNvPr id="133" name="Google Shape;133;p17"/>
          <p:cNvGrpSpPr/>
          <p:nvPr/>
        </p:nvGrpSpPr>
        <p:grpSpPr>
          <a:xfrm>
            <a:off x="412250" y="4084600"/>
            <a:ext cx="3721415" cy="869000"/>
            <a:chOff x="555125" y="1291550"/>
            <a:chExt cx="3140700" cy="869000"/>
          </a:xfrm>
        </p:grpSpPr>
        <p:sp>
          <p:nvSpPr>
            <p:cNvPr id="134" name="Google Shape;134;p17"/>
            <p:cNvSpPr txBox="1"/>
            <p:nvPr/>
          </p:nvSpPr>
          <p:spPr>
            <a:xfrm>
              <a:off x="555125" y="1291550"/>
              <a:ext cx="2922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4C458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2011 </a:t>
              </a:r>
              <a:r>
                <a:rPr lang="en">
                  <a:solidFill>
                    <a:srgbClr val="F4C458"/>
                  </a:solidFill>
                  <a:latin typeface="Oswald"/>
                  <a:ea typeface="Oswald"/>
                  <a:cs typeface="Oswald"/>
                  <a:sym typeface="Oswald"/>
                </a:rPr>
                <a:t>Lafayette, CO Sightings</a:t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4C458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555125" y="1514050"/>
              <a:ext cx="3140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Residents saw a strange triangular formation of lights hovering above Lafayette that looked like tiny, bright alien ships. No sound was reported</a:t>
              </a:r>
              <a:endParaRPr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515" y="1693826"/>
            <a:ext cx="5708234" cy="32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3800525" y="390125"/>
            <a:ext cx="492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CREDIBLE UFO SIGHTINGS 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7218900" y="24859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391325" y="36387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5029350" y="332260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4511175" y="3103988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5884325" y="27141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8096300" y="22477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8096300" y="2571750"/>
            <a:ext cx="293100" cy="390600"/>
          </a:xfrm>
          <a:prstGeom prst="mathMultiply">
            <a:avLst>
              <a:gd fmla="val 23520" name="adj1"/>
            </a:avLst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2328475" y="2240850"/>
            <a:ext cx="4921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endParaRPr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28050" y="1256025"/>
            <a:ext cx="29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D867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Proof is Out There</a:t>
            </a:r>
            <a:endParaRPr sz="1800">
              <a:solidFill>
                <a:srgbClr val="ED867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284825" y="1666425"/>
            <a:ext cx="56310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Began 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with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massive CSV file with global data from 1910 - 2014, retrieved from </a:t>
            </a:r>
            <a:r>
              <a:rPr b="1" lang="en" sz="10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NURORC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which was used in week  of 5 class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reach our end goals, we needed to create a more manageable dataset and so we divided our clean-up and 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exploration into phases: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1: Cleaning and filtering the dataset to improve its usability and narrow the scope of our project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2: Identifying the most active period and states for UFO sightings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3: Predictions of State Data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Phase 4: Exploration and analysis of shapes of sightings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Phase 5: Predictions and Geo-Visualizations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328050" y="154450"/>
            <a:ext cx="652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rgbClr val="F1C259"/>
                </a:solidFill>
                <a:latin typeface="Oswald"/>
                <a:ea typeface="Oswald"/>
                <a:cs typeface="Oswald"/>
                <a:sym typeface="Oswald"/>
              </a:rPr>
              <a:t>DATA COLLECTION, CLEANUP, AND EXPLORATION PROCESSES</a:t>
            </a:r>
            <a:endParaRPr sz="3300">
              <a:solidFill>
                <a:srgbClr val="F1C25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13762" r="20261" t="0"/>
          <a:stretch/>
        </p:blipFill>
        <p:spPr>
          <a:xfrm>
            <a:off x="6864100" y="0"/>
            <a:ext cx="22799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265550" y="2217050"/>
            <a:ext cx="843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4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549" y="0"/>
            <a:ext cx="25944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262275" y="248600"/>
            <a:ext cx="652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WHAT DOES DATA SHOW</a:t>
            </a:r>
            <a:endParaRPr sz="36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2550550" y="2459400"/>
            <a:ext cx="77400" cy="22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1"/>
          <p:cNvGrpSpPr/>
          <p:nvPr/>
        </p:nvGrpSpPr>
        <p:grpSpPr>
          <a:xfrm>
            <a:off x="262276" y="1615539"/>
            <a:ext cx="4436467" cy="3214690"/>
            <a:chOff x="4219700" y="2876550"/>
            <a:chExt cx="2644374" cy="1983275"/>
          </a:xfrm>
        </p:grpSpPr>
        <p:pic>
          <p:nvPicPr>
            <p:cNvPr id="175" name="Google Shape;17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9700" y="2876550"/>
              <a:ext cx="2644374" cy="198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1"/>
            <p:cNvSpPr txBox="1"/>
            <p:nvPr/>
          </p:nvSpPr>
          <p:spPr>
            <a:xfrm>
              <a:off x="4687813" y="4032025"/>
              <a:ext cx="699600" cy="29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D867A"/>
                  </a:solidFill>
                  <a:latin typeface="Oswald"/>
                  <a:ea typeface="Oswald"/>
                  <a:cs typeface="Oswald"/>
                  <a:sym typeface="Oswald"/>
                </a:rPr>
                <a:t>Sum</a:t>
              </a:r>
              <a:endParaRPr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77" name="Google Shape;177;p21"/>
          <p:cNvGrpSpPr/>
          <p:nvPr/>
        </p:nvGrpSpPr>
        <p:grpSpPr>
          <a:xfrm>
            <a:off x="5425050" y="2571750"/>
            <a:ext cx="3047000" cy="2285250"/>
            <a:chOff x="6333250" y="3010150"/>
            <a:chExt cx="3047000" cy="2285250"/>
          </a:xfrm>
        </p:grpSpPr>
        <p:pic>
          <p:nvPicPr>
            <p:cNvPr id="178" name="Google Shape;17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33250" y="3010150"/>
              <a:ext cx="3047000" cy="228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1"/>
            <p:cNvSpPr txBox="1"/>
            <p:nvPr/>
          </p:nvSpPr>
          <p:spPr>
            <a:xfrm>
              <a:off x="7176300" y="3620700"/>
              <a:ext cx="699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D867A"/>
                  </a:solidFill>
                  <a:latin typeface="Oswald"/>
                  <a:ea typeface="Oswald"/>
                  <a:cs typeface="Oswald"/>
                  <a:sym typeface="Oswald"/>
                </a:rPr>
                <a:t>Mean</a:t>
              </a:r>
              <a:endParaRPr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80" name="Google Shape;180;p21"/>
          <p:cNvGrpSpPr/>
          <p:nvPr/>
        </p:nvGrpSpPr>
        <p:grpSpPr>
          <a:xfrm>
            <a:off x="5482350" y="401800"/>
            <a:ext cx="3046999" cy="2057600"/>
            <a:chOff x="4687825" y="514150"/>
            <a:chExt cx="3046999" cy="2057600"/>
          </a:xfrm>
        </p:grpSpPr>
        <p:pic>
          <p:nvPicPr>
            <p:cNvPr id="181" name="Google Shape;18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7825" y="514150"/>
              <a:ext cx="3046999" cy="2057600"/>
            </a:xfrm>
            <a:prstGeom prst="rect">
              <a:avLst/>
            </a:prstGeom>
            <a:noFill/>
            <a:ln cap="flat" cmpd="sng" w="9525">
              <a:solidFill>
                <a:srgbClr val="F4C45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2" name="Google Shape;182;p21"/>
            <p:cNvSpPr txBox="1"/>
            <p:nvPr/>
          </p:nvSpPr>
          <p:spPr>
            <a:xfrm>
              <a:off x="5594250" y="727675"/>
              <a:ext cx="699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D867A"/>
                  </a:solidFill>
                  <a:latin typeface="Oswald"/>
                  <a:ea typeface="Oswald"/>
                  <a:cs typeface="Oswald"/>
                  <a:sym typeface="Oswald"/>
                </a:rPr>
                <a:t>Count</a:t>
              </a:r>
              <a:endParaRPr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83" name="Google Shape;183;p21"/>
          <p:cNvSpPr txBox="1"/>
          <p:nvPr/>
        </p:nvSpPr>
        <p:spPr>
          <a:xfrm>
            <a:off x="316550" y="987500"/>
            <a:ext cx="652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D867A"/>
                </a:solidFill>
                <a:latin typeface="Oswald"/>
                <a:ea typeface="Oswald"/>
                <a:cs typeface="Oswald"/>
                <a:sym typeface="Oswald"/>
              </a:rPr>
              <a:t>Sightings in seconds, by year</a:t>
            </a:r>
            <a:endParaRPr sz="1900">
              <a:solidFill>
                <a:srgbClr val="ED86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